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3" r:id="rId6"/>
    <p:sldId id="262" r:id="rId7"/>
    <p:sldId id="265" r:id="rId8"/>
    <p:sldId id="260" r:id="rId9"/>
    <p:sldId id="261" r:id="rId10"/>
    <p:sldId id="25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A266-2FA2-E5B8-DDD7-DD00381045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Exploring the Art of Intentional Camera Movement (ICM)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FA57C-BB9E-3162-76F0-1371A4C3E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Transforming Photography into Abstract Art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862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E4C6E-0A21-4AC5-F7CA-3990499FF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Using ICM as a Background Layer</a:t>
            </a:r>
            <a:endParaRPr lang="en-N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D23B3-9CDF-84B6-D43F-AD8115767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628900"/>
            <a:ext cx="7454077" cy="358978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Explanation: </a:t>
            </a:r>
            <a:r>
              <a:rPr lang="en-US" sz="1600" i="1" dirty="0"/>
              <a:t>"ICM photos can be used as artistic backgrounds in composite images."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Example: A portrait with an ICM as background.</a:t>
            </a:r>
          </a:p>
          <a:p>
            <a:endParaRPr lang="en-NZ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0C98C-C8ED-E7C4-3844-BAFC4AA77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92" y="3900722"/>
            <a:ext cx="5261464" cy="2802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3CFD6-8764-179C-ABD4-4D0CF3A8CF88}"/>
              </a:ext>
            </a:extLst>
          </p:cNvPr>
          <p:cNvSpPr txBox="1"/>
          <p:nvPr/>
        </p:nvSpPr>
        <p:spPr>
          <a:xfrm>
            <a:off x="9203635" y="5105374"/>
            <a:ext cx="2674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ar.inspiredpencil.com</a:t>
            </a:r>
          </a:p>
          <a:p>
            <a:r>
              <a:rPr lang="en-NZ" dirty="0"/>
              <a:t>42 west photography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6215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76224-C978-0121-C589-668D1C247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1E3595-5186-43B8-24E2-12C4AF1A4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73E09-41DB-1FBB-C626-700327F5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ICM to freeze moments</a:t>
            </a:r>
            <a:br>
              <a:rPr lang="en-US" dirty="0"/>
            </a:br>
            <a:endParaRPr lang="en-N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FFC7A0-E809-0CB8-2037-0A0DAC2F1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CF87D6-8165-5F39-1F14-736EC00FF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3DF72-CC9E-6612-CF34-AA9AD950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2628900"/>
            <a:ext cx="7454077" cy="358978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/>
          </a:p>
          <a:p>
            <a:endParaRPr lang="en-NZ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81878-C38C-B0F1-B6E2-9AA89DF0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66" y="2737436"/>
            <a:ext cx="7762461" cy="3871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62906-47D1-AEE4-351E-9B80AD810528}"/>
              </a:ext>
            </a:extLst>
          </p:cNvPr>
          <p:cNvSpPr txBox="1"/>
          <p:nvPr/>
        </p:nvSpPr>
        <p:spPr>
          <a:xfrm>
            <a:off x="4194313" y="2097157"/>
            <a:ext cx="674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Panning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6111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B039-D38C-B099-7A16-99D301EB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B3AE-8FE0-745D-177D-176A67EA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Try  ICM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ADC2A-8887-23BD-6449-15987919C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22" y="1410887"/>
            <a:ext cx="10820400" cy="4494475"/>
          </a:xfrm>
        </p:spPr>
        <p:txBody>
          <a:bodyPr/>
          <a:lstStyle/>
          <a:p>
            <a:r>
              <a:rPr lang="en-US" dirty="0"/>
              <a:t>Well lit edge of a object (or two)</a:t>
            </a:r>
          </a:p>
          <a:p>
            <a:r>
              <a:rPr lang="en-US" sz="2800" dirty="0"/>
              <a:t>Manual, </a:t>
            </a:r>
          </a:p>
          <a:p>
            <a:r>
              <a:rPr lang="en-US" sz="2800" dirty="0"/>
              <a:t>High F stop (big number),</a:t>
            </a:r>
          </a:p>
          <a:p>
            <a:r>
              <a:rPr lang="en-US" sz="2800" dirty="0"/>
              <a:t>Low Iso</a:t>
            </a:r>
          </a:p>
          <a:p>
            <a:r>
              <a:rPr lang="en-US" sz="2800" dirty="0"/>
              <a:t>0.5 or 2 seconds… or Bulb</a:t>
            </a:r>
          </a:p>
          <a:p>
            <a:r>
              <a:rPr lang="en-US" sz="2800" dirty="0"/>
              <a:t>Hold, open, move, hold, close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92AD7-5E6D-C08D-B5DE-16EBA9D4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96" y="2424952"/>
            <a:ext cx="4500882" cy="4107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F1BBC-DB02-D7D4-9A48-EB9C27FA8A64}"/>
              </a:ext>
            </a:extLst>
          </p:cNvPr>
          <p:cNvSpPr txBox="1"/>
          <p:nvPr/>
        </p:nvSpPr>
        <p:spPr>
          <a:xfrm>
            <a:off x="6887818" y="6858000"/>
            <a:ext cx="450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i="0" dirty="0">
                <a:solidFill>
                  <a:srgbClr val="F5F5F5"/>
                </a:solidFill>
                <a:effectLst/>
                <a:latin typeface="-apple-system"/>
              </a:rPr>
              <a:t>Кемран Ширалиев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0F427-D564-C932-04B9-3377BB63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060" y="4534392"/>
            <a:ext cx="3987362" cy="27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7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37E2-A634-8664-30FE-32CD5FA43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is ICM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53D81-A9B9-E48A-14AE-8520A3FDA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02" y="1360660"/>
            <a:ext cx="10820400" cy="402412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Definition: </a:t>
            </a:r>
            <a:r>
              <a:rPr lang="en-US" i="1" dirty="0"/>
              <a:t>"Intentional Camera Movement is a photographic technique where the camera is deliberately moved during exposure to create artistic blur effects."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Mention its abstract and impressionistic qualities.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Trails of a static object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to enhance movement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0C8A1-BD17-1523-6A5C-AE477CC5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83" y="3752544"/>
            <a:ext cx="5354815" cy="294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58228-D135-BEB3-49CE-E1451536BDA3}"/>
              </a:ext>
            </a:extLst>
          </p:cNvPr>
          <p:cNvSpPr txBox="1"/>
          <p:nvPr/>
        </p:nvSpPr>
        <p:spPr>
          <a:xfrm>
            <a:off x="9074427" y="6957391"/>
            <a:ext cx="311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Picture, Judy Stokes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82A739-9E45-0F23-F968-C62E03A8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2" y="3996695"/>
            <a:ext cx="2724138" cy="2776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723F5-F101-B6AC-30EA-EB47CA3DDEB2}"/>
              </a:ext>
            </a:extLst>
          </p:cNvPr>
          <p:cNvSpPr txBox="1"/>
          <p:nvPr/>
        </p:nvSpPr>
        <p:spPr>
          <a:xfrm>
            <a:off x="171462" y="6954747"/>
            <a:ext cx="311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Picture, Coen Camer</a:t>
            </a:r>
            <a:endParaRPr lang="en-N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49983A-D3D4-E358-F003-F285D122A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036" y="4048737"/>
            <a:ext cx="2724138" cy="27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EA2-085E-449B-65F6-288B0627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Why Use ICM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3A476-1B78-D51D-FD81-3C49AC7E6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Adds creativity and uniqueness to photos.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Breaks traditional photography rules.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Creates dreamlike, painterly effects.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Enhances movement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Blending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FECCC-FDDA-4650-5A75-F0003F9CF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426" y="2703447"/>
            <a:ext cx="4076645" cy="4055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AEEE2-EC0B-E867-9DF9-607A99FDB76B}"/>
              </a:ext>
            </a:extLst>
          </p:cNvPr>
          <p:cNvSpPr txBox="1"/>
          <p:nvPr/>
        </p:nvSpPr>
        <p:spPr>
          <a:xfrm>
            <a:off x="9186254" y="7035322"/>
            <a:ext cx="311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Picture, Coen Camer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5339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84FA60-56E6-4C39-B1D1-F8DA36DE1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3FAF8-482D-D751-CB2C-FACBEB896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4" y="630827"/>
            <a:ext cx="9222535" cy="3845311"/>
          </a:xfrm>
        </p:spPr>
        <p:txBody>
          <a:bodyPr anchor="ctr">
            <a:normAutofit/>
          </a:bodyPr>
          <a:lstStyle/>
          <a:p>
            <a:pPr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Use of slow shutter speeds (e.g., 1/15 to several seconds).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Movement techniques (e.g., panning, zooming, swaying).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Equipment: DSLR, tripod (optional), ND filters for daylight shots.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High F stop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Move….</a:t>
            </a:r>
          </a:p>
          <a:p>
            <a:endParaRPr lang="en-NZ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356FD-82C7-4E0B-9494-355CAE397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46" b="15805"/>
          <a:stretch/>
        </p:blipFill>
        <p:spPr>
          <a:xfrm rot="5400000" flipH="1" flipV="1">
            <a:off x="8887991" y="3553991"/>
            <a:ext cx="4517571" cy="209044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16B85-E520-8083-4D04-CB303736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06" y="85474"/>
            <a:ext cx="9845190" cy="129302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How ICM Photos Are Made</a:t>
            </a:r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AC5FA-CC9B-DECB-A373-9BDA425E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276" y="3869064"/>
            <a:ext cx="5080700" cy="2786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4EDA0-3C69-0F8F-618D-C884E29898E2}"/>
              </a:ext>
            </a:extLst>
          </p:cNvPr>
          <p:cNvSpPr txBox="1"/>
          <p:nvPr/>
        </p:nvSpPr>
        <p:spPr>
          <a:xfrm>
            <a:off x="9074427" y="6957391"/>
            <a:ext cx="311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Picture, Judy Stokes</a:t>
            </a:r>
            <a:endParaRPr lang="en-N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B20359-5E2B-ADAE-E20D-99EDCC6EC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" y="3833222"/>
            <a:ext cx="3971295" cy="28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87E74C-FCF0-AF28-0DA3-16466A9E6646}"/>
              </a:ext>
            </a:extLst>
          </p:cNvPr>
          <p:cNvSpPr txBox="1"/>
          <p:nvPr/>
        </p:nvSpPr>
        <p:spPr>
          <a:xfrm>
            <a:off x="143505" y="6969631"/>
            <a:ext cx="311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Picture, </a:t>
            </a:r>
            <a:r>
              <a:rPr lang="en-NZ" b="1" i="0" dirty="0">
                <a:effectLst/>
                <a:latin typeface="Open Sans" panose="020B0606030504020204" pitchFamily="34" charset="0"/>
              </a:rPr>
              <a:t>Christian Hoiberg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14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9FCF8-DD18-E426-C232-E6DC60A4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>
            <a:normAutofit/>
          </a:bodyPr>
          <a:lstStyle/>
          <a:p>
            <a:r>
              <a:rPr lang="en-NZ" dirty="0"/>
              <a:t>Techniques for ICM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C6E0-17AE-6CD9-42FC-652FF20A7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07" y="1878496"/>
            <a:ext cx="7454077" cy="434018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Panning</a:t>
            </a:r>
            <a:r>
              <a:rPr lang="en-US" sz="2000" dirty="0"/>
              <a:t>: Moving the camera horizontally to follow a subject.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Zoom Burst</a:t>
            </a:r>
            <a:r>
              <a:rPr lang="en-US" sz="2000" dirty="0"/>
              <a:t>: Adjusting the zoom during exposure.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Vertical Movement</a:t>
            </a:r>
            <a:r>
              <a:rPr lang="en-US" sz="2000" dirty="0"/>
              <a:t>: Moving the camera up or down.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Horizontal movement: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Circular Motion</a:t>
            </a:r>
            <a:r>
              <a:rPr lang="en-US" sz="2000" dirty="0"/>
              <a:t>: Rotating the camera for abstract patterns.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Shake it all about.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Long or short movements</a:t>
            </a:r>
          </a:p>
          <a:p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385612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8288-375B-DE1B-80B5-44A40A73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Examples of ICM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D85EA-4413-02B0-0534-A9F52392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356" y="2194560"/>
            <a:ext cx="3236843" cy="4024125"/>
          </a:xfrm>
        </p:spPr>
        <p:txBody>
          <a:bodyPr/>
          <a:lstStyle/>
          <a:p>
            <a:r>
              <a:rPr lang="en-US" dirty="0"/>
              <a:t>Picture by </a:t>
            </a:r>
            <a:r>
              <a:rPr lang="en-NZ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2025 Masahiro </a:t>
            </a:r>
            <a:r>
              <a:rPr lang="en-NZ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Hiroike</a:t>
            </a:r>
            <a:r>
              <a:rPr lang="en-NZ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Photography</a:t>
            </a:r>
            <a:r>
              <a:rPr lang="en-US" dirty="0"/>
              <a:t> 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5600B-2044-D1B8-0C05-C788FB6B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6" y="1722258"/>
            <a:ext cx="6944694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2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276B-5397-C214-71FD-337F1A558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6628-C5EA-3DC7-593E-A1F3E448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Examples of ICM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4B95-9522-C624-4CC5-33CCD6B4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356" y="2194560"/>
            <a:ext cx="3236843" cy="4024125"/>
          </a:xfrm>
        </p:spPr>
        <p:txBody>
          <a:bodyPr/>
          <a:lstStyle/>
          <a:p>
            <a:r>
              <a:rPr lang="en-US" dirty="0"/>
              <a:t>Picture by 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James King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DCEBC-20FD-0759-4AF1-291FEA6A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0" y="1829803"/>
            <a:ext cx="7287642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31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84FA60-56E6-4C39-B1D1-F8DA36DE1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3838F-819C-8940-5469-F3F91954F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4" y="630827"/>
            <a:ext cx="9222535" cy="384531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By </a:t>
            </a:r>
            <a:r>
              <a:rPr lang="en-US" sz="2000" dirty="0" err="1"/>
              <a:t>Cuttersnap</a:t>
            </a:r>
            <a:endParaRPr lang="en-NZ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356FD-82C7-4E0B-9494-355CAE397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46" b="15805"/>
          <a:stretch/>
        </p:blipFill>
        <p:spPr>
          <a:xfrm rot="5400000" flipH="1" flipV="1">
            <a:off x="8887991" y="3553991"/>
            <a:ext cx="4517571" cy="209044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B1C70-A5A3-5586-350C-88A1207B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4771908"/>
            <a:ext cx="9845190" cy="1293028"/>
          </a:xfrm>
        </p:spPr>
        <p:txBody>
          <a:bodyPr>
            <a:normAutofit/>
          </a:bodyPr>
          <a:lstStyle/>
          <a:p>
            <a:pPr algn="l"/>
            <a:r>
              <a:rPr lang="en-NZ" dirty="0"/>
              <a:t>Examples of ICM Photos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7609B-D445-BF67-06DC-CE4E11B5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520" y="0"/>
            <a:ext cx="7421011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3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B751-74C8-0CFE-D6B1-DAAECFA1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Tips for Successful ICM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B0308-9B03-6312-DCA1-A7B32878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94475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Experiment with different shutter speeds and movements.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Use natural light creatively.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Practice to refine control over the camera.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Use of Licht points, torches or x-mas lights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Long exposure often asks for low ISO and High F-stop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1000”s shots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7143574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49</TotalTime>
  <Words>368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Century Gothic</vt:lpstr>
      <vt:lpstr>Open Sans</vt:lpstr>
      <vt:lpstr>Roboto</vt:lpstr>
      <vt:lpstr>Vapor Trail</vt:lpstr>
      <vt:lpstr>Exploring the Art of Intentional Camera Movement (ICM)</vt:lpstr>
      <vt:lpstr>What is ICM</vt:lpstr>
      <vt:lpstr>Why Use ICM</vt:lpstr>
      <vt:lpstr>How ICM Photos Are Made</vt:lpstr>
      <vt:lpstr>Techniques for ICM</vt:lpstr>
      <vt:lpstr>Examples of ICM Photos</vt:lpstr>
      <vt:lpstr>Examples of ICM Photos</vt:lpstr>
      <vt:lpstr>Examples of ICM Photos</vt:lpstr>
      <vt:lpstr>Tips for Successful ICM</vt:lpstr>
      <vt:lpstr>Using ICM as a Background Layer</vt:lpstr>
      <vt:lpstr>Using ICM to freeze moments </vt:lpstr>
      <vt:lpstr>Try  ICM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Coen Cramer</dc:creator>
  <cp:lastModifiedBy>Coen Cramer</cp:lastModifiedBy>
  <cp:revision>1</cp:revision>
  <dcterms:created xsi:type="dcterms:W3CDTF">2025-04-15T04:56:00Z</dcterms:created>
  <dcterms:modified xsi:type="dcterms:W3CDTF">2025-04-15T05:45:38Z</dcterms:modified>
</cp:coreProperties>
</file>